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EE195-C105-0449-A9FB-2FE435DB0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8EB931-343D-8044-8637-4558C2C95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5F8CB1-F1B8-9045-814C-D5CD93A0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Вт 13.12.22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12D01A-7743-A64D-A1EF-CCAE9495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40F9D0-38CD-C648-B2C5-DC17F68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7605B8-375F-1843-BF1B-A07EAA3025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6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AA562-1123-6F4D-AC96-517024E7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3B56592-0C8C-E347-A1F7-BBE557724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7726ED-B77B-664D-A274-7A7CCD02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Вт 13.12.22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30090F-1151-164B-AAF9-4EFBDE02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4D58B-919E-534A-A566-5A5D109B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51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F36DDF1-F418-BB4A-8652-DF89E1549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E161D4-679C-534E-B18C-1B81BCF22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F33A01-0B81-2D43-B649-2836A589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Вт 13.12.22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28EBEE-2952-2D46-8D62-815BF5F9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5146B3-25DA-E540-AF7E-0FFD25E8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530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EEB7E-2DBD-F946-A1A5-C366275F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6432A4-B009-7042-A240-007D64F3E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E63B0C-D58B-0945-9A07-0C271DF8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Вт 13.12.22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91B56A-D44E-AD49-8D86-2114B8A1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5A6A71-91DF-A745-B741-69EC0D98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752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5499E-A806-E44C-9B98-0CFFCD8C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DD87B9-888E-1A4F-8C17-F74D37F49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6AA31F-6BB4-8440-9118-4B339681D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Вт 13.12.22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F0AB5D-1641-0F43-BC12-1DC63241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A0029A-420E-BA4C-8DC2-8D2221E6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490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92F40C-AD01-884C-B005-610B0E8E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515A58-27AC-2843-AA89-66B8B2500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47D573-63D4-8F44-A1C0-FCD71D515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BA4D90-E6BC-024D-A9F6-1F04A264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Вт 13.12.22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2CBA43-E42A-C943-9A98-D9974B12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541BBD-B66D-984B-BDCB-725B6A6B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669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45A07-09FE-A644-8F3F-5FA19518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C34D38-4673-4849-BE7A-61C1A2ED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3BB178-1A55-294D-A5FA-EFF0AA519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FB1F9A2-1C07-9844-83C2-4B430CE10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A425AE-0215-DB44-9C85-2FFBE6BC4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F1BCD8-1677-1041-A4D1-6A5B1E1B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Вт 13.12.22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C3BD160-8BB5-EC4F-B29A-FF7AD6B4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C05B4D0-D697-7C41-B05C-16D72197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388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CA8C7-3261-B346-847B-30BFBABF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852E49-FE7C-E14F-8E2F-2C3180DA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Вт 13.12.22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B7DDC9-75FE-BC41-A1FC-C9C2221B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E2A1E3-13B0-4C44-BCAD-61A1E39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272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30CB02-52A4-D44E-A76E-634F061E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Вт 13.12.22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06EB864-22BF-4840-AA08-7E155F39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F813FD-6ADC-1B4B-8D24-441A003E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643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41DC22-CD07-084C-9029-17B81BF9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4E8EE-3FF7-9145-8098-82BB3D112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CF1687-C97D-8A49-8117-5B23280B4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12D009-E375-1446-B13C-1FEEF8D7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Вт 13.12.22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AA1FF5-0F7C-D34F-9D77-B249E110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017B3A-C53A-9246-BF99-9BFA49CA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120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BC026-8D10-9C4B-ABF9-CF286AA9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62F69A-76D3-A94D-9327-D7839E6BB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6E33E9-ABD1-3843-A855-85A35582F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A3464C-2B34-6D46-9081-C3108F8C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t>Вт 13.12.22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193454-9970-0543-A50A-855B228C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43592F-2038-C640-8D70-0784CDA4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041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639724-7379-7345-BF21-A7B085BA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7B3DF6-F243-C346-9EFD-F1B232846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97B167-B9ED-1A47-8B66-D46DBC181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A979-FA07-5548-88E0-15C2F5FBA35A}" type="datetimeFigureOut">
              <a:rPr lang="x-none" smtClean="0"/>
              <a:t>Вт 13.12.22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FC1FB9-BA07-4D4F-9EF0-1DA84D1B9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03589-F2F3-2045-8B39-41873FE94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A410-3B96-DD46-93FA-33D9F53699DF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BB452D-0902-594A-B7D5-9D29EDF62C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6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m.wikipedia.org/wiki/%D0%9F%D0%BE%D1%80%D1%88%D0%B5%D0%BD%D1%8C" TargetMode="External"/><Relationship Id="rId2" Type="http://schemas.openxmlformats.org/officeDocument/2006/relationships/hyperlink" Target="https://ru.m.wikipedia.org/wiki/%D0%92%D0%BE%D0%B7%D0%B2%D1%80%D0%B0%D1%82%D0%BD%D0%BE-%D0%BF%D0%BE%D1%81%D1%82%D1%83%D0%BF%D0%B0%D1%82%D0%B5%D0%BB%D1%8C%D0%BD%D0%BE%D0%B5_%D0%B4%D0%B2%D0%B8%D0%B6%D0%B5%D0%BD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s://ru.m.wikipedia.org/wiki/%D0%92%D1%80%D0%B0%D1%89%D0%B0%D1%82%D0%B5%D0%BB%D1%8C%D0%BD%D0%BE%D0%B5_%D0%B4%D0%B2%D0%B8%D0%B6%D0%B5%D0%BD%D0%B8%D0%B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m.wikipedia.org/wiki/%D0%9F%D0%BE%D0%B4%D1%88%D0%B8%D0%BF%D0%BD%D0%B8%D0%BA" TargetMode="External"/><Relationship Id="rId2" Type="http://schemas.openxmlformats.org/officeDocument/2006/relationships/hyperlink" Target="https://ru.m.wikipedia.org/wiki/%D0%A1%D0%BC%D0%B0%D0%B7%D0%BE%D1%87%D0%BD%D1%8B%D0%B5_%D0%BC%D0%B0%D1%81%D0%BB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ro-sensys.com/product/elektronnye-programmy-professii/avtomekhani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touch/search?text=&#1076;&#1074;&#1080;&#1075;&#1072;&#1090;&#1077;&#1083;&#1100;%20&#1074;&#1085;&#1091;&#1090;&#1088;&#1077;&#1085;&#1085;&#1077;&#1075;&#1086;%20&#1089;&#1075;&#1086;&#1088;&#1072;&#1085;&#1080;&#1103;&amp;source=tabbar" TargetMode="External"/><Relationship Id="rId2" Type="http://schemas.openxmlformats.org/officeDocument/2006/relationships/hyperlink" Target="https://ru.m.wikipedia.org/wiki/&#1044;&#1074;&#1080;&#1075;&#1072;&#1090;&#1077;&#1083;&#1100;_&#1074;&#1085;&#1091;&#1090;&#1088;&#1077;&#1085;&#1085;&#1077;&#1075;&#1086;_&#1089;&#1075;&#1086;&#1088;&#1072;&#1085;&#1080;&#1103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zen.ru/media/sensys/dvigatel-vnutrennego-sgoraniia-ustroistvo-princip-raboty-i-klassifikaciia-5e6f3274e843ec4f8c3b0c1e" TargetMode="External"/><Relationship Id="rId4" Type="http://schemas.openxmlformats.org/officeDocument/2006/relationships/hyperlink" Target="https://drive2-ru.turbopages.org/turbo/drive2.ru/s/b/147790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m.wikipedia.org/wiki/%D0%93%D1%8E%D0%B9%D0%B3%D0%B5%D0%BD%D1%81,_%D0%A5%D1%80%D0%B8%D1%81%D1%82%D0%B8%D0%B0%D0%BD" TargetMode="External"/><Relationship Id="rId2" Type="http://schemas.openxmlformats.org/officeDocument/2006/relationships/hyperlink" Target="https://ru.m.wikipedia.org/wiki/%D0%A1%D0%B5%D0%B2%D0%B5%D1%80%D0%B8,_%D0%A2%D0%BE%D0%BC%D0%B0%D1%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ru.m.wikipedia.org/wiki/%D0%94%D0%B2%D0%B8%D0%B3%D0%B0%D1%82%D0%B5%D0%BB%D1%8C_%D0%B2%D0%BD%D1%83%D1%82%D1%80%D0%B5%D0%BD%D0%BD%D0%B5%D0%B3%D0%BE_%D1%81%D0%B3%D0%BE%D1%80%D0%B0%D0%BD%D0%B8%D1%8F#cite_note-:0-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67996-4F16-F94F-BB59-52777B28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362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ДВИГАТЕЛЯ ВНУТРЕННЕГО СГОРАНИЯ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9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4 тактов Дизельного ДВС</a:t>
            </a:r>
            <a:endParaRPr lang="x-none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B7DC8BB9-A8D0-C944-90BC-5420284C4456}"/>
              </a:ext>
            </a:extLst>
          </p:cNvPr>
          <p:cNvGrpSpPr>
            <a:grpSpLocks/>
          </p:cNvGrpSpPr>
          <p:nvPr/>
        </p:nvGrpSpPr>
        <p:grpSpPr bwMode="auto">
          <a:xfrm>
            <a:off x="709485" y="4929190"/>
            <a:ext cx="10694989" cy="862013"/>
            <a:chOff x="1248" y="1247"/>
            <a:chExt cx="6737" cy="543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90C19B04-126C-6146-9305-198E2426D08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76022DEA-A0FF-1D4F-A946-1A4180AE125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xmlns="" id="{9599CEDE-22D4-BF47-9EEE-5E1A3364B92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" y="1247"/>
              <a:ext cx="62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</a:rPr>
                <a:t>Выпуск</a:t>
              </a:r>
              <a:r>
                <a:rPr lang="ru-RU" sz="2400" dirty="0">
                  <a:solidFill>
                    <a:srgbClr val="000000"/>
                  </a:solidFill>
                </a:rPr>
                <a:t>. Движение поршня из НМТ в ВМТ. Открыт выпускной клапан. Происходит выпуск отработавшей топливной смеси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6020C7D9-DA28-2647-AE54-E9C64884801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78168FD3-AA4C-064A-A268-3885FE683731}"/>
              </a:ext>
            </a:extLst>
          </p:cNvPr>
          <p:cNvGrpSpPr>
            <a:grpSpLocks/>
          </p:cNvGrpSpPr>
          <p:nvPr/>
        </p:nvGrpSpPr>
        <p:grpSpPr bwMode="auto">
          <a:xfrm>
            <a:off x="661209" y="1726055"/>
            <a:ext cx="11198226" cy="862014"/>
            <a:chOff x="1248" y="1837"/>
            <a:chExt cx="7054" cy="543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B1303EF3-E664-FA46-995A-E481EEE8232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E0CF3107-0391-7A4D-AF2B-815AC51EAA1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16CB42B0-1E4A-184D-A9CB-9A08056101A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8" y="1837"/>
              <a:ext cx="653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</a:rPr>
                <a:t>Впуск. </a:t>
              </a:r>
              <a:r>
                <a:rPr lang="ru-RU" sz="2400" dirty="0">
                  <a:solidFill>
                    <a:srgbClr val="000000"/>
                  </a:solidFill>
                </a:rPr>
                <a:t>При впуске поршень движется вниз от верхней мертвой точки, открыт впускной клапан. Происходит выпуск воздуха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3CFFFF1E-322B-CA4C-9151-1CDC245FEBC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35548633-50ED-6144-B4A5-A6534C8CE8E1}"/>
              </a:ext>
            </a:extLst>
          </p:cNvPr>
          <p:cNvGrpSpPr>
            <a:grpSpLocks/>
          </p:cNvGrpSpPr>
          <p:nvPr/>
        </p:nvGrpSpPr>
        <p:grpSpPr bwMode="auto">
          <a:xfrm>
            <a:off x="661068" y="2771594"/>
            <a:ext cx="10793413" cy="839788"/>
            <a:chOff x="1248" y="2461"/>
            <a:chExt cx="6799" cy="529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0147DF27-1CB0-8E4F-8633-B220983E734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DCFAEA9E-9FDE-2046-AC4F-5955C2BB3D6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CC8CFCCA-574E-2849-BE73-1EDE97D7B2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8" y="2461"/>
              <a:ext cx="627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</a:rPr>
                <a:t>Сжатие</a:t>
              </a:r>
              <a:r>
                <a:rPr lang="ru-RU" sz="2400" dirty="0">
                  <a:solidFill>
                    <a:srgbClr val="000000"/>
                  </a:solidFill>
                </a:rPr>
                <a:t>. Поршень движется из НМТ в ВМТ. Происходит сжатие воздуха. Под высоким давлением подаётся порция топлива.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6B524EF7-F365-EF48-AB77-E2D02572FC6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6CC3C96B-EAAB-294E-AB5D-85829F79899D}"/>
              </a:ext>
            </a:extLst>
          </p:cNvPr>
          <p:cNvGrpSpPr>
            <a:grpSpLocks/>
          </p:cNvGrpSpPr>
          <p:nvPr/>
        </p:nvGrpSpPr>
        <p:grpSpPr bwMode="auto">
          <a:xfrm>
            <a:off x="737268" y="3855307"/>
            <a:ext cx="9890125" cy="842963"/>
            <a:chOff x="1248" y="3049"/>
            <a:chExt cx="6230" cy="531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727C6DAD-859A-7048-AB47-C22839E88C0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C637F6A7-000B-CF4A-9E7D-BCB571BFA26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F93694A1-117B-104E-90CA-CB2EB4F4546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20" y="3049"/>
              <a:ext cx="575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</a:rPr>
                <a:t>Рабочий ход</a:t>
              </a:r>
              <a:r>
                <a:rPr lang="ru-RU" sz="2400" dirty="0">
                  <a:solidFill>
                    <a:srgbClr val="000000"/>
                  </a:solidFill>
                </a:rPr>
                <a:t>. Движение поршня из ВМТ в НМТ. Клапаны закрыты. Происходит воспламенение топливо-воздушной смеси.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0F37ACC0-C3AD-B746-AD22-D14508C973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7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31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35D2D0-A620-2E8A-9BCF-A98BF565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механизмы и системы ДВС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1D9C2A-2376-9894-E821-429C5682E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Кривошипно-шатунный механизм
газораспределительный механизм
система питания (топливная)
система выпуска отработавших газов
система зажигания
система охлаждения
система смазки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7DA128D-3DE6-7F53-EAE1-FF4945124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921" y="1825625"/>
            <a:ext cx="4538368" cy="33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6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609CE0-6850-59D6-ACF6-96F367D2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Кривошипно-шатунный механизм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84392F-D9BF-D86E-B02E-FC1AECBB4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49" y="1776727"/>
            <a:ext cx="11566151" cy="4351338"/>
          </a:xfrm>
        </p:spPr>
        <p:txBody>
          <a:bodyPr/>
          <a:lstStyle/>
          <a:p>
            <a:r>
              <a:rPr lang="ru-RU" b="1" i="0" dirty="0">
                <a:solidFill>
                  <a:srgbClr val="202122"/>
                </a:solidFill>
                <a:effectLst/>
                <a:latin typeface="-apple-system"/>
              </a:rPr>
              <a:t>Кривошипно-шатунный механизм (КШМ)</a:t>
            </a:r>
            <a:r>
              <a:rPr lang="ru-RU" b="0" i="0" dirty="0">
                <a:solidFill>
                  <a:srgbClr val="202122"/>
                </a:solidFill>
                <a:effectLst/>
                <a:latin typeface="-apple-system"/>
              </a:rPr>
              <a:t> предназначен для преобразования </a:t>
            </a:r>
            <a:r>
              <a:rPr lang="ru-RU" b="0" i="0" u="none" strike="noStrike" dirty="0">
                <a:solidFill>
                  <a:srgbClr val="3366CC"/>
                </a:solidFill>
                <a:effectLst/>
                <a:latin typeface="-apple-system"/>
                <a:hlinkClick r:id="rId2" tooltip="Возвратно-поступательное движение"/>
              </a:rPr>
              <a:t>возвратно-поступательного движения</a:t>
            </a:r>
            <a:r>
              <a:rPr lang="ru-RU" b="0" i="0" dirty="0">
                <a:solidFill>
                  <a:srgbClr val="202122"/>
                </a:solidFill>
                <a:effectLst/>
                <a:latin typeface="-apple-system"/>
              </a:rPr>
              <a:t> </a:t>
            </a:r>
            <a:r>
              <a:rPr lang="ru-RU" b="0" i="0" u="none" strike="noStrike" dirty="0">
                <a:solidFill>
                  <a:srgbClr val="3366CC"/>
                </a:solidFill>
                <a:effectLst/>
                <a:latin typeface="-apple-system"/>
                <a:hlinkClick r:id="rId3" tooltip="Поршень"/>
              </a:rPr>
              <a:t>поршня</a:t>
            </a:r>
            <a:r>
              <a:rPr lang="ru-RU" b="0" i="0" dirty="0">
                <a:solidFill>
                  <a:srgbClr val="202122"/>
                </a:solidFill>
                <a:effectLst/>
                <a:latin typeface="-apple-system"/>
              </a:rPr>
              <a:t> во </a:t>
            </a:r>
            <a:r>
              <a:rPr lang="ru-RU" b="0" i="0" u="none" strike="noStrike" dirty="0">
                <a:solidFill>
                  <a:srgbClr val="3366CC"/>
                </a:solidFill>
                <a:effectLst/>
                <a:latin typeface="-apple-system"/>
                <a:hlinkClick r:id="rId4" tooltip="Вращательное движение"/>
              </a:rPr>
              <a:t>вращательное движение</a:t>
            </a:r>
            <a:r>
              <a:rPr lang="ru-RU" b="0" i="0" dirty="0">
                <a:solidFill>
                  <a:srgbClr val="202122"/>
                </a:solidFill>
                <a:effectLst/>
                <a:latin typeface="-apple-system"/>
              </a:rPr>
              <a:t> (например, во вращательное движение коленчатого вала в двигателях внутреннего сгорания), и наоборот.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3348C78-0B24-AA31-AD1C-7A310F995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789218"/>
            <a:ext cx="4665340" cy="294506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DF98A658-70FD-74F7-38D0-41686DDE0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891" y="3789217"/>
            <a:ext cx="3996874" cy="29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70AED7-FDB8-E65F-E86E-43EA1E71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Газораспределительный механизм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704C8E-901F-A6A7-E195-7CC4BA14E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64078" cy="4351338"/>
          </a:xfrm>
        </p:spPr>
        <p:txBody>
          <a:bodyPr/>
          <a:lstStyle/>
          <a:p>
            <a:r>
              <a:rPr lang="ru-RU" b="1" dirty="0"/>
              <a:t>Газораспределительный механизм (ГРМ)</a:t>
            </a:r>
            <a:r>
              <a:rPr lang="ru-RU" dirty="0"/>
              <a:t> — механизм, обеспечивающий впуск чистого воздуха и выпуск отработанных газов из цилиндров. Может иметь как фиксированные фазы газораспределения, так и регулируемые, в зависимости от частоты вращения </a:t>
            </a:r>
            <a:r>
              <a:rPr lang="ru-RU" dirty="0" err="1"/>
              <a:t>коленвала</a:t>
            </a:r>
            <a:r>
              <a:rPr lang="ru-RU" dirty="0"/>
              <a:t> и других факторов.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D6E8F82-AB03-805B-806F-F3BD4CA31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279" y="1690688"/>
            <a:ext cx="5902620" cy="421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83440E-EF85-4E7F-DE08-824B7ED1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питания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F98E7B-DEA5-CD76-27E9-9F1EBBFE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51640" cy="4351338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Helvetica Neue"/>
              </a:rPr>
              <a:t>Система питания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 — неотъемлемая часть любого двигателя внутреннего сгорания. Она предназначена для решения перечисленных ниже задач.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B90588-88D9-BF49-21CE-20F443B689CB}"/>
              </a:ext>
            </a:extLst>
          </p:cNvPr>
          <p:cNvSpPr txBox="1"/>
          <p:nvPr/>
        </p:nvSpPr>
        <p:spPr>
          <a:xfrm>
            <a:off x="4975800" y="1690688"/>
            <a:ext cx="65397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Helvetica Neue"/>
              </a:rPr>
              <a:t>□ Хранение топлива.</a:t>
            </a:r>
          </a:p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Helvetica Neue"/>
              </a:rPr>
              <a:t>□ Очистка топлива и подача его в двигатель.</a:t>
            </a:r>
          </a:p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Helvetica Neue"/>
              </a:rPr>
              <a:t>□ Очистка воздуха, используемого для приготовления горючей смеси.</a:t>
            </a:r>
          </a:p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Helvetica Neue"/>
              </a:rPr>
              <a:t>□ Приготовление горючей смеси.</a:t>
            </a:r>
          </a:p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Helvetica Neue"/>
              </a:rPr>
              <a:t>□ Подача горючей смеси в цилиндры двигателя.</a:t>
            </a:r>
          </a:p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Helvetica Neue"/>
              </a:rPr>
              <a:t>□ Вывод отработавших (выхлопных) газов в атмосферу.</a:t>
            </a:r>
          </a:p>
        </p:txBody>
      </p:sp>
    </p:spTree>
    <p:extLst>
      <p:ext uri="{BB962C8B-B14F-4D97-AF65-F5344CB8AC3E}">
        <p14:creationId xmlns:p14="http://schemas.microsoft.com/office/powerpoint/2010/main" val="3452828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9321D7-415E-A3FA-371E-E3812AE8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выпуска отработавших газов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0C7229-C1B4-1B7C-DA99-ADB80206E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dirty="0">
                <a:effectLst/>
                <a:latin typeface="-apple-system"/>
              </a:rPr>
              <a:t>Система выпуска отработавших газов </a:t>
            </a:r>
            <a:r>
              <a:rPr lang="ru-RU" i="0" dirty="0">
                <a:effectLst/>
                <a:latin typeface="-apple-system"/>
              </a:rPr>
              <a:t>– это комплекс устройств, отвечающих за отвод выхлопа от двигателя автомобиля и снижение содержания в нем вредных веществ.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C4EC6E2-E6CE-2B98-06D8-73F6E77F0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612" y="3340583"/>
            <a:ext cx="4552776" cy="31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4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8A9F4-F28D-5AF8-CBF6-F1CA3D17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зажигания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E103EA-E0C0-F099-9D82-D66D39A6C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1864" cy="4351338"/>
          </a:xfrm>
        </p:spPr>
        <p:txBody>
          <a:bodyPr/>
          <a:lstStyle/>
          <a:p>
            <a:r>
              <a:rPr lang="ru-RU" b="1" dirty="0" err="1"/>
              <a:t>Систе́ма</a:t>
            </a:r>
            <a:r>
              <a:rPr lang="ru-RU" b="1" dirty="0"/>
              <a:t> </a:t>
            </a:r>
            <a:r>
              <a:rPr lang="ru-RU" b="1" dirty="0" err="1"/>
              <a:t>зажига́ния</a:t>
            </a:r>
            <a:r>
              <a:rPr lang="ru-RU" dirty="0"/>
              <a:t> — это совокупность всех приборов и устройств, обеспечивающих появление электрической искры, воспламеняющей топливовоздушную смесь в цилиндрах двигателя внутреннего сгорания в нужный момент.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0EFD57E-731C-B80D-975C-F131888F4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55" y="3564034"/>
            <a:ext cx="5449454" cy="31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21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8C4541-B4F0-27DC-AFBE-C588AC8B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охлаждения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BA0936-ABEC-83BA-672D-A21684E35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031"/>
            <a:ext cx="6129821" cy="4351338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Система охлаждения двигателя внутреннего сгорания</a:t>
            </a:r>
            <a:r>
              <a:rPr lang="ru-RU" dirty="0"/>
              <a:t> — совокупность устройств, обеспечивающих подвод охлаждающей среды к нагретым деталям двигателя и отвод от них в атмосферу лишней теплоты, которая должна обеспечивать наибольшую степень охлаждения и возможность поддержания в требуемых пределах теплового состояния двигателя при различных режимах и условиях работы.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231A76E-1670-869C-14D1-D8547C4D6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021" y="1727740"/>
            <a:ext cx="4769057" cy="37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80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BAAB5F-89DC-62DF-CF29-FB35CCE9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смазки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BE01E2-6B99-EE8D-6C9C-7FBBE34CC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>
                <a:solidFill>
                  <a:srgbClr val="202122"/>
                </a:solidFill>
                <a:effectLst/>
                <a:latin typeface="-apple-system"/>
              </a:rPr>
              <a:t>Система смазки</a:t>
            </a:r>
            <a:r>
              <a:rPr lang="ru-RU" b="0" i="0">
                <a:solidFill>
                  <a:srgbClr val="202122"/>
                </a:solidFill>
                <a:effectLst/>
                <a:latin typeface="-apple-system"/>
              </a:rPr>
              <a:t> двигателя или иной машины предназначена для подачи </a:t>
            </a:r>
            <a:r>
              <a:rPr lang="ru-RU" b="0" i="0" u="none" strike="noStrike">
                <a:solidFill>
                  <a:srgbClr val="3366CC"/>
                </a:solidFill>
                <a:effectLst/>
                <a:latin typeface="-apple-system"/>
                <a:hlinkClick r:id="rId2" tooltip="Смазочные масла"/>
              </a:rPr>
              <a:t>масла</a:t>
            </a:r>
            <a:r>
              <a:rPr lang="ru-RU" b="0" i="0">
                <a:solidFill>
                  <a:srgbClr val="202122"/>
                </a:solidFill>
                <a:effectLst/>
                <a:latin typeface="-apple-system"/>
              </a:rPr>
              <a:t> для смазки и охлаждения </a:t>
            </a:r>
            <a:r>
              <a:rPr lang="ru-RU" b="0" i="0" u="none" strike="noStrike">
                <a:solidFill>
                  <a:srgbClr val="3366CC"/>
                </a:solidFill>
                <a:effectLst/>
                <a:latin typeface="-apple-system"/>
                <a:hlinkClick r:id="rId3" tooltip="Подшипник"/>
              </a:rPr>
              <a:t>подшипников</a:t>
            </a:r>
            <a:r>
              <a:rPr lang="ru-RU" b="0" i="0">
                <a:solidFill>
                  <a:srgbClr val="202122"/>
                </a:solidFill>
                <a:effectLst/>
                <a:latin typeface="-apple-system"/>
              </a:rPr>
              <a:t> и других трущихся деталей, а также для удаления продуктов износа.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0C99AC2-427C-21A9-DC48-BCEBE4D0F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356" y="3204219"/>
            <a:ext cx="5001287" cy="34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6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27E7F9-89C2-7F61-A12B-FFCBA1CE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18209D-00EC-D354-9ED7-BD2DC0285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3148" cy="4351338"/>
          </a:xfrm>
        </p:spPr>
        <p:txBody>
          <a:bodyPr/>
          <a:lstStyle/>
          <a:p>
            <a:r>
              <a:rPr lang="ru-RU" dirty="0"/>
              <a:t>В заключение необходимо отметить, что в обозримом будущем не предвидится появления достойных конкурентов двигателю внутреннего сгорания. Есть все основания утверждать, что в своём современном, усовершенствованном виде, он ещё несколько десятилетий останется господствующим видом мотора во всех отраслях мировой экономики.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F27E1F-12F8-E7E1-A056-F66E89158CF2}"/>
              </a:ext>
            </a:extLst>
          </p:cNvPr>
          <p:cNvSpPr txBox="1"/>
          <p:nvPr/>
        </p:nvSpPr>
        <p:spPr>
          <a:xfrm>
            <a:off x="7269968" y="1825625"/>
            <a:ext cx="46123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/>
              <a:t>В обществе говорят:</a:t>
            </a:r>
          </a:p>
          <a:p>
            <a:pPr algn="l"/>
            <a:r>
              <a:rPr lang="ru-RU" sz="2800" b="0" i="0" u="none" strike="noStrike" dirty="0">
                <a:effectLst/>
                <a:hlinkClick r:id="rId2"/>
              </a:rPr>
              <a:t>Автомеханики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 называют ДВС сердцем авто, инженеры модернизируют ГРМ, а производители бензина не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беспокояться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о том, что все перейдут на электротранспорт.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511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277550-99AE-5EA9-F1DE-A54386258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0FD431-9ECB-ABD7-712C-9103DE00C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настоящее время двигатель внутреннего сгорания является основным видом автомобильного двигателя. Существует большое число разнообразных двигателей с внутренним сгоранием, отличающихся назначением, способом отдачи мощности, и другими параметрами.</a:t>
            </a: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72A8743-2AC1-9140-F18D-C87B2CC2A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51" y="3908052"/>
            <a:ext cx="4926649" cy="277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01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C7D06F-DDC9-728D-A063-62D441A2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используемой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E81C26-C176-2F5D-4C9E-750B5DF45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/>
              </a:rPr>
              <a:t>https://ru.m.wikipedia.org/wiki/Двигатель_внутреннего_сгорания</a:t>
            </a:r>
            <a:endParaRPr lang="ru-RU" dirty="0"/>
          </a:p>
          <a:p>
            <a:r>
              <a:rPr lang="ru-RU" dirty="0">
                <a:hlinkClick r:id="rId3"/>
              </a:rPr>
              <a:t>https://yandex.ru/images/touch/search?text=двигатель%20внутреннего%20сгорания&amp;source=tabbar</a:t>
            </a:r>
            <a:endParaRPr lang="ru-RU" dirty="0"/>
          </a:p>
          <a:p>
            <a:r>
              <a:rPr lang="ru-RU" dirty="0">
                <a:hlinkClick r:id="rId4"/>
              </a:rPr>
              <a:t>https://drive2-ru.turbopages.org/turbo/drive2.ru/s/b/1477907/</a:t>
            </a:r>
            <a:endParaRPr lang="ru-RU" dirty="0"/>
          </a:p>
          <a:p>
            <a:r>
              <a:rPr lang="ru-RU" dirty="0">
                <a:hlinkClick r:id="rId5"/>
              </a:rPr>
              <a:t>https://dzen.ru/media/sensys/dvigatel-vnutrennego-sgoraniia-ustroistvo-princip-raboty-i-klassifikaciia-5e6f3274e843ec4f8c3b0c1e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07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E2D020-C354-4E3A-9491-17B5D776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сведения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081CB9-4255-7499-9419-8E1B7641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580"/>
            <a:ext cx="10325366" cy="5248187"/>
          </a:xfrm>
        </p:spPr>
        <p:txBody>
          <a:bodyPr>
            <a:normAutofit lnSpcReduction="10000"/>
          </a:bodyPr>
          <a:lstStyle/>
          <a:p>
            <a:r>
              <a:rPr lang="ru-RU" b="1" i="0" dirty="0" err="1">
                <a:effectLst/>
                <a:latin typeface="-apple-system"/>
              </a:rPr>
              <a:t>Дви́гатель</a:t>
            </a:r>
            <a:r>
              <a:rPr lang="ru-RU" i="0" dirty="0">
                <a:effectLst/>
                <a:latin typeface="-apple-system"/>
              </a:rPr>
              <a:t> — устройство, преобразующее какой-либо вид энергии в механическую работу.</a:t>
            </a:r>
          </a:p>
          <a:p>
            <a:endParaRPr lang="ru-RU" dirty="0">
              <a:latin typeface="-apple-system"/>
            </a:endParaRPr>
          </a:p>
          <a:p>
            <a:endParaRPr lang="ru-RU" i="0" dirty="0">
              <a:effectLst/>
              <a:latin typeface="-apple-system"/>
            </a:endParaRPr>
          </a:p>
          <a:p>
            <a:endParaRPr lang="ru-RU" i="0" dirty="0">
              <a:effectLst/>
              <a:latin typeface="-apple-system"/>
            </a:endParaRPr>
          </a:p>
          <a:p>
            <a:endParaRPr lang="ru-RU" dirty="0">
              <a:latin typeface="-apple-system"/>
            </a:endParaRPr>
          </a:p>
          <a:p>
            <a:endParaRPr lang="ru-RU" i="0" dirty="0">
              <a:effectLst/>
              <a:latin typeface="-apple-system"/>
            </a:endParaRPr>
          </a:p>
          <a:p>
            <a:pPr marL="0" indent="0">
              <a:buNone/>
            </a:pPr>
            <a:endParaRPr lang="ru-RU" i="0" dirty="0">
              <a:effectLst/>
              <a:latin typeface="-apple-system"/>
            </a:endParaRPr>
          </a:p>
          <a:p>
            <a:r>
              <a:rPr lang="ru-RU" b="1" i="0" dirty="0" err="1">
                <a:effectLst/>
                <a:latin typeface="-apple-system"/>
              </a:rPr>
              <a:t>Дви́гатель</a:t>
            </a:r>
            <a:r>
              <a:rPr lang="ru-RU" b="1" i="0" dirty="0">
                <a:effectLst/>
                <a:latin typeface="-apple-system"/>
              </a:rPr>
              <a:t> </a:t>
            </a:r>
            <a:r>
              <a:rPr lang="ru-RU" b="1" i="0" dirty="0" err="1">
                <a:effectLst/>
                <a:latin typeface="-apple-system"/>
              </a:rPr>
              <a:t>вну́треннего</a:t>
            </a:r>
            <a:r>
              <a:rPr lang="ru-RU" b="1" i="0" dirty="0">
                <a:effectLst/>
                <a:latin typeface="-apple-system"/>
              </a:rPr>
              <a:t> </a:t>
            </a:r>
            <a:r>
              <a:rPr lang="ru-RU" b="1" i="0" dirty="0" err="1">
                <a:effectLst/>
                <a:latin typeface="-apple-system"/>
              </a:rPr>
              <a:t>сгора́ния</a:t>
            </a:r>
            <a:r>
              <a:rPr lang="ru-RU" b="1" i="0" dirty="0">
                <a:effectLst/>
                <a:latin typeface="-apple-system"/>
              </a:rPr>
              <a:t> (ДВС)</a:t>
            </a:r>
            <a:r>
              <a:rPr lang="ru-RU" i="0" dirty="0">
                <a:effectLst/>
                <a:latin typeface="-apple-system"/>
              </a:rPr>
              <a:t> — разновидность теплового двигателя, в котором топливная смесь сгорает непосредственно в рабочей камере (внутри) двигателя.</a:t>
            </a:r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BA2F254-D76B-4AB1-0BCF-BD9030BC0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08" y="2285982"/>
            <a:ext cx="3465762" cy="2974903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4708775E-1175-63FA-69C8-EC60916CD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53611"/>
            <a:ext cx="4009698" cy="300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6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C352B9-5F47-C948-8E61-A247C6B6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создания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D6D687-408B-D913-B5EC-5F93A8C6F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06795" cy="4351338"/>
          </a:xfrm>
        </p:spPr>
        <p:txBody>
          <a:bodyPr>
            <a:normAutofit fontScale="92500" lnSpcReduction="10000"/>
          </a:bodyPr>
          <a:lstStyle/>
          <a:p>
            <a:r>
              <a:rPr lang="ru-RU" i="0" dirty="0">
                <a:solidFill>
                  <a:srgbClr val="202122"/>
                </a:solidFill>
                <a:effectLst/>
                <a:latin typeface="-apple-system"/>
              </a:rPr>
              <a:t>ДВС развивались с отставанием от паровых машин (так, паровой насос для откачки воды был изобретён </a:t>
            </a:r>
            <a:r>
              <a:rPr lang="ru-RU" i="0" strike="noStrike" dirty="0">
                <a:solidFill>
                  <a:srgbClr val="3366CC"/>
                </a:solidFill>
                <a:effectLst/>
                <a:latin typeface="-apple-system"/>
                <a:hlinkClick r:id="rId2" tooltip="Севери, Томас"/>
              </a:rPr>
              <a:t>Томасом </a:t>
            </a:r>
            <a:r>
              <a:rPr lang="ru-RU" i="0" strike="noStrike" dirty="0" err="1">
                <a:solidFill>
                  <a:srgbClr val="3366CC"/>
                </a:solidFill>
                <a:effectLst/>
                <a:latin typeface="-apple-system"/>
                <a:hlinkClick r:id="rId2" tooltip="Севери, Томас"/>
              </a:rPr>
              <a:t>Севери</a:t>
            </a:r>
            <a:r>
              <a:rPr lang="ru-RU" i="0" dirty="0">
                <a:solidFill>
                  <a:srgbClr val="202122"/>
                </a:solidFill>
                <a:effectLst/>
                <a:latin typeface="-apple-system"/>
              </a:rPr>
              <a:t> в 1698 году), что было обусловлено отсутствием подходящего горючего, материалов и технологий. Сама идея ДВС была предложена </a:t>
            </a:r>
            <a:r>
              <a:rPr lang="ru-RU" i="0" strike="noStrike" dirty="0" err="1">
                <a:solidFill>
                  <a:srgbClr val="3366CC"/>
                </a:solidFill>
                <a:effectLst/>
                <a:latin typeface="-apple-system"/>
                <a:hlinkClick r:id="rId3" tooltip="Гюйгенс, Христиан"/>
              </a:rPr>
              <a:t>Христианом</a:t>
            </a:r>
            <a:r>
              <a:rPr lang="ru-RU" i="0" strike="noStrike" dirty="0">
                <a:solidFill>
                  <a:srgbClr val="3366CC"/>
                </a:solidFill>
                <a:effectLst/>
                <a:latin typeface="-apple-system"/>
                <a:hlinkClick r:id="rId3" tooltip="Гюйгенс, Христиан"/>
              </a:rPr>
              <a:t> Гюйгенсом</a:t>
            </a:r>
            <a:r>
              <a:rPr lang="ru-RU" i="0" dirty="0">
                <a:solidFill>
                  <a:srgbClr val="202122"/>
                </a:solidFill>
                <a:effectLst/>
                <a:latin typeface="-apple-system"/>
              </a:rPr>
              <a:t> ещё в 1678 году, в качестве топлива нидерландский учёный предлагал использовать порох</a:t>
            </a:r>
            <a:r>
              <a:rPr lang="ru-RU" i="0" strike="noStrike" baseline="30000" dirty="0">
                <a:solidFill>
                  <a:srgbClr val="3366CC"/>
                </a:solidFill>
                <a:effectLst/>
                <a:latin typeface="inherit"/>
                <a:hlinkClick r:id="rId4"/>
              </a:rPr>
              <a:t>[1]</a:t>
            </a:r>
            <a:r>
              <a:rPr lang="ru-RU" i="0" dirty="0">
                <a:solidFill>
                  <a:srgbClr val="202122"/>
                </a:solidFill>
                <a:effectLst/>
                <a:latin typeface="-apple-system"/>
              </a:rPr>
              <a:t>. Англичанин </a:t>
            </a:r>
            <a:r>
              <a:rPr lang="ru-RU" i="0" dirty="0" err="1">
                <a:solidFill>
                  <a:srgbClr val="202122"/>
                </a:solidFill>
                <a:effectLst/>
                <a:latin typeface="-apple-system"/>
              </a:rPr>
              <a:t>Этьен</a:t>
            </a:r>
            <a:r>
              <a:rPr lang="ru-RU" i="0" dirty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ru-RU" i="0" dirty="0" err="1">
                <a:solidFill>
                  <a:srgbClr val="202122"/>
                </a:solidFill>
                <a:effectLst/>
                <a:latin typeface="-apple-system"/>
              </a:rPr>
              <a:t>Барбер</a:t>
            </a:r>
            <a:r>
              <a:rPr lang="ru-RU" i="0" dirty="0">
                <a:solidFill>
                  <a:srgbClr val="202122"/>
                </a:solidFill>
                <a:effectLst/>
                <a:latin typeface="-apple-system"/>
              </a:rPr>
              <a:t> пытался использовать для этого смесь воздуха с газом, полученным при нагреве древесины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BA467AE-FACB-D631-8DA1-A939D8E8C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265" y="1084547"/>
            <a:ext cx="3147906" cy="468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D3F41-9EDB-7944-69A2-FAA808D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ДВС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7865F3-44B2-A227-DD10-AB37AB06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5" y="1850074"/>
            <a:ext cx="10804305" cy="4351338"/>
          </a:xfrm>
        </p:spPr>
        <p:txBody>
          <a:bodyPr/>
          <a:lstStyle/>
          <a:p>
            <a:r>
              <a:rPr lang="ru-RU" dirty="0"/>
              <a:t>Первый коммерчески успешный двигатель внутреннего сгорания был создан </a:t>
            </a:r>
            <a:r>
              <a:rPr lang="ru-RU" dirty="0" err="1"/>
              <a:t>Этьеном</a:t>
            </a:r>
            <a:r>
              <a:rPr lang="ru-RU" dirty="0"/>
              <a:t> </a:t>
            </a:r>
            <a:r>
              <a:rPr lang="ru-RU" dirty="0" err="1"/>
              <a:t>Ленуаром</a:t>
            </a:r>
            <a:r>
              <a:rPr lang="ru-RU" dirty="0"/>
              <a:t> около 1860 года, а первый современный двигатель внутреннего сгорания был создан в 1876 году Николаем Отто</a:t>
            </a:r>
          </a:p>
          <a:p>
            <a:r>
              <a:rPr lang="ru-RU" dirty="0"/>
              <a:t>Термин двигатель внутреннего сгорания обычно относится к двигателю, в котором горение является прерывистым, например, к более знакомым четырехтактным и двухтактным поршневым двигателям, а также к их вариантам, таким как </a:t>
            </a:r>
            <a:r>
              <a:rPr lang="ru-RU" dirty="0" err="1"/>
              <a:t>шеститактный</a:t>
            </a:r>
            <a:r>
              <a:rPr lang="ru-RU" dirty="0"/>
              <a:t> поршневой двигатель и роторный двигатель </a:t>
            </a:r>
            <a:r>
              <a:rPr lang="ru-RU" dirty="0" err="1"/>
              <a:t>Ванкеля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74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4A6050-5DFD-C50A-DF2B-48F313E7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ДВС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5801BEE-F8EA-2CB0-AEDA-6711FF264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449" y="1686228"/>
            <a:ext cx="4664092" cy="365872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E8E8CE-7487-9F59-CBB1-FC93AF9B54F7}"/>
              </a:ext>
            </a:extLst>
          </p:cNvPr>
          <p:cNvSpPr txBox="1"/>
          <p:nvPr/>
        </p:nvSpPr>
        <p:spPr>
          <a:xfrm>
            <a:off x="961770" y="5345826"/>
            <a:ext cx="4509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i="0" dirty="0">
                <a:solidFill>
                  <a:srgbClr val="111111"/>
                </a:solidFill>
                <a:effectLst/>
              </a:rPr>
              <a:t>Первый двухтактный газовый ДВС был создан </a:t>
            </a:r>
            <a:r>
              <a:rPr lang="ru-RU" sz="2800" b="0" i="0" dirty="0" err="1">
                <a:solidFill>
                  <a:srgbClr val="111111"/>
                </a:solidFill>
                <a:effectLst/>
              </a:rPr>
              <a:t>Ленуаром</a:t>
            </a:r>
            <a:r>
              <a:rPr lang="ru-RU" sz="2800" b="0" i="0" dirty="0">
                <a:solidFill>
                  <a:srgbClr val="111111"/>
                </a:solidFill>
                <a:effectLst/>
              </a:rPr>
              <a:t> в 1860 году</a:t>
            </a:r>
            <a:endParaRPr lang="ru-RU" sz="2800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B54C3D7E-DA94-3D43-99A9-6F931B7F8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910" y="1686228"/>
            <a:ext cx="4578878" cy="36587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60EC7A-B47A-91BE-BDD0-95CCA5762BDA}"/>
              </a:ext>
            </a:extLst>
          </p:cNvPr>
          <p:cNvSpPr txBox="1"/>
          <p:nvPr/>
        </p:nvSpPr>
        <p:spPr>
          <a:xfrm>
            <a:off x="6479624" y="5345826"/>
            <a:ext cx="4509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 1897 Рудольф Дизель сконструировал Мотор-Дизель</a:t>
            </a:r>
          </a:p>
        </p:txBody>
      </p:sp>
    </p:spTree>
    <p:extLst>
      <p:ext uri="{BB962C8B-B14F-4D97-AF65-F5344CB8AC3E}">
        <p14:creationId xmlns:p14="http://schemas.microsoft.com/office/powerpoint/2010/main" val="220886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6366E3-7D39-B26E-B864-C09A0107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ДВС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9E2A9AB-9594-B1DB-92DA-7F08BE9A0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540" y="1592892"/>
            <a:ext cx="7569950" cy="4802187"/>
          </a:xfrm>
        </p:spPr>
      </p:pic>
    </p:spTree>
    <p:extLst>
      <p:ext uri="{BB962C8B-B14F-4D97-AF65-F5344CB8AC3E}">
        <p14:creationId xmlns:p14="http://schemas.microsoft.com/office/powerpoint/2010/main" val="156544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69E959-74E9-A008-6AE3-6EEBDA4D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Устройство одноцилиндрового ДВС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42D8A3F-7C77-2AC7-13AB-53AD7368D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521" y="1795899"/>
            <a:ext cx="3926643" cy="4515639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5146DDD9-2B64-E149-34DE-46388B116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170" y="1944092"/>
            <a:ext cx="5939630" cy="296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8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4 тактов бензинового ДВС</a:t>
            </a:r>
            <a:endParaRPr lang="x-none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B7DC8BB9-A8D0-C944-90BC-5420284C4456}"/>
              </a:ext>
            </a:extLst>
          </p:cNvPr>
          <p:cNvGrpSpPr>
            <a:grpSpLocks/>
          </p:cNvGrpSpPr>
          <p:nvPr/>
        </p:nvGrpSpPr>
        <p:grpSpPr bwMode="auto">
          <a:xfrm>
            <a:off x="709485" y="4929190"/>
            <a:ext cx="10694989" cy="862013"/>
            <a:chOff x="1248" y="1247"/>
            <a:chExt cx="6737" cy="543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90C19B04-126C-6146-9305-198E2426D08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76022DEA-A0FF-1D4F-A946-1A4180AE125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xmlns="" id="{9599CEDE-22D4-BF47-9EEE-5E1A3364B92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" y="1247"/>
              <a:ext cx="62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</a:rPr>
                <a:t>Выпуск</a:t>
              </a:r>
              <a:r>
                <a:rPr lang="ru-RU" sz="2400" dirty="0">
                  <a:solidFill>
                    <a:srgbClr val="000000"/>
                  </a:solidFill>
                </a:rPr>
                <a:t>. Движение поршня из НМТ в ВМТ. Открыт выпускной клапан. Происходит выпуск отработавшей топливной смеси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6020C7D9-DA28-2647-AE54-E9C64884801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78168FD3-AA4C-064A-A268-3885FE683731}"/>
              </a:ext>
            </a:extLst>
          </p:cNvPr>
          <p:cNvGrpSpPr>
            <a:grpSpLocks/>
          </p:cNvGrpSpPr>
          <p:nvPr/>
        </p:nvGrpSpPr>
        <p:grpSpPr bwMode="auto">
          <a:xfrm>
            <a:off x="661209" y="1383153"/>
            <a:ext cx="11198226" cy="1204914"/>
            <a:chOff x="1248" y="1621"/>
            <a:chExt cx="7054" cy="759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B1303EF3-E664-FA46-995A-E481EEE8232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E0CF3107-0391-7A4D-AF2B-815AC51EAA1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16CB42B0-1E4A-184D-A9CB-9A08056101A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8" y="1621"/>
              <a:ext cx="653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</a:rPr>
                <a:t>Впуск. </a:t>
              </a:r>
              <a:r>
                <a:rPr lang="ru-RU" sz="2400" dirty="0">
                  <a:solidFill>
                    <a:srgbClr val="000000"/>
                  </a:solidFill>
                </a:rPr>
                <a:t>При впуске поршень движется вниз от верхней мертвой точки, открыт впускной клапан. В цилиндре образуется разрежение, за счёт которого в него засасывается свежий заряд.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3CFFFF1E-322B-CA4C-9151-1CDC245FEBC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35548633-50ED-6144-B4A5-A6534C8CE8E1}"/>
              </a:ext>
            </a:extLst>
          </p:cNvPr>
          <p:cNvGrpSpPr>
            <a:grpSpLocks/>
          </p:cNvGrpSpPr>
          <p:nvPr/>
        </p:nvGrpSpPr>
        <p:grpSpPr bwMode="auto">
          <a:xfrm>
            <a:off x="661068" y="2771594"/>
            <a:ext cx="10793413" cy="839788"/>
            <a:chOff x="1248" y="2461"/>
            <a:chExt cx="6799" cy="529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0147DF27-1CB0-8E4F-8633-B220983E734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DCFAEA9E-9FDE-2046-AC4F-5955C2BB3D6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CC8CFCCA-574E-2849-BE73-1EDE97D7B2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8" y="2461"/>
              <a:ext cx="627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</a:rPr>
                <a:t>Сжатие</a:t>
              </a:r>
              <a:r>
                <a:rPr lang="ru-RU" sz="2400" dirty="0">
                  <a:solidFill>
                    <a:srgbClr val="000000"/>
                  </a:solidFill>
                </a:rPr>
                <a:t>. Поршень движется из НМТ в ВМТ. Клапана закрыты. Происходит сжатие топливной смеси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6B524EF7-F365-EF48-AB77-E2D02572FC6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6CC3C96B-EAAB-294E-AB5D-85829F79899D}"/>
              </a:ext>
            </a:extLst>
          </p:cNvPr>
          <p:cNvGrpSpPr>
            <a:grpSpLocks/>
          </p:cNvGrpSpPr>
          <p:nvPr/>
        </p:nvGrpSpPr>
        <p:grpSpPr bwMode="auto">
          <a:xfrm>
            <a:off x="737268" y="3855155"/>
            <a:ext cx="9890125" cy="842963"/>
            <a:chOff x="1248" y="3049"/>
            <a:chExt cx="6230" cy="531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727C6DAD-859A-7048-AB47-C22839E88C0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C637F6A7-000B-CF4A-9E7D-BCB571BFA26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F93694A1-117B-104E-90CA-CB2EB4F4546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20" y="3049"/>
              <a:ext cx="575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000000"/>
                  </a:solidFill>
                </a:rPr>
                <a:t>Рабочий ход</a:t>
              </a:r>
              <a:r>
                <a:rPr lang="ru-RU" sz="2400" dirty="0">
                  <a:solidFill>
                    <a:srgbClr val="000000"/>
                  </a:solidFill>
                </a:rPr>
                <a:t>. Движение поршня из ВМТ в НМТ. Клапаны закрыты. Происходит воспламенение топливной смеси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0F37ACC0-C3AD-B746-AD22-D14508C973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7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4239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610</Words>
  <Application>Microsoft Office PowerPoint</Application>
  <PresentationFormat>Широкоэкранный</PresentationFormat>
  <Paragraphs>71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Helvetica Neue</vt:lpstr>
      <vt:lpstr>inherit</vt:lpstr>
      <vt:lpstr>Office Theme</vt:lpstr>
      <vt:lpstr>УСТРОЙСТВО ДВИГАТЕЛЯ ВНУТРЕННЕГО СГОРАНИЯ</vt:lpstr>
      <vt:lpstr>Введение</vt:lpstr>
      <vt:lpstr>Общие сведения </vt:lpstr>
      <vt:lpstr>История создания </vt:lpstr>
      <vt:lpstr>Первый ДВС</vt:lpstr>
      <vt:lpstr>Первый ДВС</vt:lpstr>
      <vt:lpstr>Классификация ДВС</vt:lpstr>
      <vt:lpstr>Устройство одноцилиндрового ДВС</vt:lpstr>
      <vt:lpstr>Работа 4 тактов бензинового ДВС</vt:lpstr>
      <vt:lpstr>Работа 4 тактов Дизельного ДВС</vt:lpstr>
      <vt:lpstr>Основные механизмы и системы ДВС</vt:lpstr>
      <vt:lpstr>Кривошипно-шатунный механизм</vt:lpstr>
      <vt:lpstr>Газораспределительный механизм</vt:lpstr>
      <vt:lpstr>Система питания </vt:lpstr>
      <vt:lpstr>Система выпуска отработавших газов</vt:lpstr>
      <vt:lpstr>Система зажигания</vt:lpstr>
      <vt:lpstr>Система охлаждения</vt:lpstr>
      <vt:lpstr>Система смазки</vt:lpstr>
      <vt:lpstr>Вывод</vt:lpstr>
      <vt:lpstr>Список используемой литературы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Анна</cp:lastModifiedBy>
  <cp:revision>5</cp:revision>
  <dcterms:created xsi:type="dcterms:W3CDTF">2022-01-31T14:37:20Z</dcterms:created>
  <dcterms:modified xsi:type="dcterms:W3CDTF">2022-12-13T06:01:47Z</dcterms:modified>
</cp:coreProperties>
</file>